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E285-690B-4766-A0AD-453AD58749C3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885F-EE58-4BBC-85E2-6409124F6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VASPITINI STILOVI U PORODICI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Autoritarni</a:t>
            </a:r>
            <a:r>
              <a:rPr lang="en-US"/>
              <a:t> </a:t>
            </a:r>
            <a:r>
              <a:rPr lang="en-US" smtClean="0"/>
              <a:t>vaspitni stil</a:t>
            </a:r>
            <a:r>
              <a:rPr lang="sr-Latn-CS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mtClean="0"/>
              <a:t>Roditelji imaju velika </a:t>
            </a:r>
            <a:r>
              <a:rPr lang="en-US" i="1" dirty="0" err="1"/>
              <a:t>očekivanja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dece</a:t>
            </a:r>
            <a:endParaRPr lang="en-US" dirty="0"/>
          </a:p>
          <a:p>
            <a:pPr lvl="0"/>
            <a:r>
              <a:rPr lang="en-US" smtClean="0"/>
              <a:t>Osnovna vaspitna sredstva su</a:t>
            </a:r>
            <a:r>
              <a:rPr lang="en-US" smtClean="0"/>
              <a:t> </a:t>
            </a:r>
            <a:r>
              <a:rPr lang="en-US" dirty="0" err="1"/>
              <a:t>nagrada</a:t>
            </a:r>
            <a:r>
              <a:rPr lang="en-US" dirty="0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smtClean="0"/>
              <a:t>kazna</a:t>
            </a:r>
            <a:endParaRPr lang="en-US" dirty="0"/>
          </a:p>
          <a:p>
            <a:pPr lvl="0"/>
            <a:r>
              <a:rPr lang="en-US" dirty="0" err="1"/>
              <a:t>Zahtevi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se ne </a:t>
            </a:r>
            <a:r>
              <a:rPr lang="en-US" dirty="0" err="1"/>
              <a:t>objašnjavaju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se </a:t>
            </a:r>
            <a:r>
              <a:rPr lang="en-US" dirty="0" err="1" smtClean="0"/>
              <a:t>postavljaju</a:t>
            </a:r>
            <a:endParaRPr lang="en-US" dirty="0"/>
          </a:p>
          <a:p>
            <a:pPr lvl="0"/>
            <a:r>
              <a:rPr lang="en-US" dirty="0" err="1"/>
              <a:t>Greške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se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kažnjavaju</a:t>
            </a:r>
            <a:r>
              <a:rPr lang="en-US" dirty="0"/>
              <a:t>,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objašnjenja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očekivanjem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zaključi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b="1" dirty="0" err="1"/>
              <a:t>kazne</a:t>
            </a:r>
            <a:endParaRPr lang="en-US" b="1" dirty="0"/>
          </a:p>
          <a:p>
            <a:pPr lvl="0"/>
            <a:r>
              <a:rPr lang="en-US" dirty="0" err="1"/>
              <a:t>Razgovor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detetom</a:t>
            </a:r>
            <a:r>
              <a:rPr lang="en-US" dirty="0"/>
              <a:t> se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 smtClean="0"/>
              <a:t>razmaziti</a:t>
            </a:r>
            <a:r>
              <a:rPr lang="en-US" dirty="0" smtClean="0"/>
              <a:t> </a:t>
            </a:r>
            <a:r>
              <a:rPr lang="sr-Latn-CS" dirty="0" smtClean="0"/>
              <a:t>(naročito u odnosu na dečake)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5100" dirty="0"/>
              <a:t>Ne </a:t>
            </a:r>
            <a:r>
              <a:rPr lang="en-US" sz="5100" dirty="0" err="1"/>
              <a:t>izražava</a:t>
            </a:r>
            <a:r>
              <a:rPr lang="en-US" sz="5100" dirty="0"/>
              <a:t> se </a:t>
            </a:r>
            <a:r>
              <a:rPr lang="en-US" sz="5100" dirty="0" err="1"/>
              <a:t>prisnost</a:t>
            </a:r>
            <a:r>
              <a:rPr lang="en-US" sz="5100" dirty="0"/>
              <a:t>, </a:t>
            </a:r>
            <a:r>
              <a:rPr lang="en-US" sz="5100" dirty="0" err="1"/>
              <a:t>emocionalna</a:t>
            </a:r>
            <a:r>
              <a:rPr lang="en-US" sz="5100" dirty="0"/>
              <a:t> </a:t>
            </a:r>
            <a:r>
              <a:rPr lang="en-US" sz="5100" dirty="0" err="1"/>
              <a:t>toplina</a:t>
            </a:r>
            <a:r>
              <a:rPr lang="en-US" sz="5100" dirty="0"/>
              <a:t> </a:t>
            </a:r>
            <a:r>
              <a:rPr lang="en-US" sz="5100" err="1"/>
              <a:t>ili</a:t>
            </a:r>
            <a:r>
              <a:rPr lang="en-US" sz="5100"/>
              <a:t> </a:t>
            </a:r>
            <a:r>
              <a:rPr lang="en-US" sz="5100" smtClean="0"/>
              <a:t>nežnost </a:t>
            </a:r>
            <a:r>
              <a:rPr lang="sr-Latn-RS" sz="5100" smtClean="0"/>
              <a:t>(u pitanju je kapacitet roditelja za bliskost)</a:t>
            </a:r>
            <a:endParaRPr lang="en-US" sz="5100" dirty="0"/>
          </a:p>
          <a:p>
            <a:pPr lvl="0"/>
            <a:r>
              <a:rPr lang="en-US" sz="5100" dirty="0" err="1"/>
              <a:t>Deci</a:t>
            </a:r>
            <a:r>
              <a:rPr lang="en-US" sz="5100" dirty="0"/>
              <a:t> se </a:t>
            </a:r>
            <a:r>
              <a:rPr lang="en-US" sz="5100" dirty="0" err="1"/>
              <a:t>retko</a:t>
            </a:r>
            <a:r>
              <a:rPr lang="en-US" sz="5100" dirty="0"/>
              <a:t> </a:t>
            </a:r>
            <a:r>
              <a:rPr lang="en-US" sz="5100" dirty="0" err="1"/>
              <a:t>daje</a:t>
            </a:r>
            <a:r>
              <a:rPr lang="en-US" sz="5100" dirty="0"/>
              <a:t> </a:t>
            </a:r>
            <a:r>
              <a:rPr lang="en-US" sz="5100" b="1" dirty="0" err="1"/>
              <a:t>sloboda</a:t>
            </a:r>
            <a:r>
              <a:rPr lang="en-US" sz="5100" b="1" dirty="0"/>
              <a:t> </a:t>
            </a:r>
            <a:r>
              <a:rPr lang="en-US" sz="5100" b="1" dirty="0" err="1"/>
              <a:t>izbora</a:t>
            </a:r>
            <a:r>
              <a:rPr lang="en-US" sz="5100" b="1" dirty="0"/>
              <a:t> </a:t>
            </a:r>
            <a:r>
              <a:rPr lang="en-US" sz="5100" dirty="0"/>
              <a:t>– </a:t>
            </a:r>
            <a:r>
              <a:rPr lang="en-US" sz="5100" dirty="0" err="1"/>
              <a:t>šta</a:t>
            </a:r>
            <a:r>
              <a:rPr lang="en-US" sz="5100" dirty="0"/>
              <a:t> </a:t>
            </a:r>
            <a:r>
              <a:rPr lang="en-US" sz="5100" dirty="0" err="1"/>
              <a:t>će</a:t>
            </a:r>
            <a:r>
              <a:rPr lang="en-US" sz="5100" dirty="0"/>
              <a:t> </a:t>
            </a:r>
            <a:r>
              <a:rPr lang="en-US" sz="5100" dirty="0" err="1"/>
              <a:t>raditi</a:t>
            </a:r>
            <a:r>
              <a:rPr lang="en-US" sz="5100" dirty="0"/>
              <a:t>, u </a:t>
            </a:r>
            <a:r>
              <a:rPr lang="en-US" sz="5100" dirty="0" err="1"/>
              <a:t>čemu</a:t>
            </a:r>
            <a:r>
              <a:rPr lang="en-US" sz="5100" dirty="0"/>
              <a:t> </a:t>
            </a:r>
            <a:r>
              <a:rPr lang="en-US" sz="5100" dirty="0" err="1"/>
              <a:t>će</a:t>
            </a:r>
            <a:r>
              <a:rPr lang="en-US" sz="5100" dirty="0"/>
              <a:t> </a:t>
            </a:r>
            <a:r>
              <a:rPr lang="en-US" sz="5100" dirty="0" err="1"/>
              <a:t>učestvovati</a:t>
            </a:r>
            <a:r>
              <a:rPr lang="en-US" sz="5100" dirty="0"/>
              <a:t> </a:t>
            </a:r>
            <a:r>
              <a:rPr lang="en-US" sz="5100" dirty="0" err="1"/>
              <a:t>i</a:t>
            </a:r>
            <a:r>
              <a:rPr lang="en-US" sz="5100" dirty="0"/>
              <a:t> sl.</a:t>
            </a:r>
          </a:p>
          <a:p>
            <a:pPr lvl="0"/>
            <a:r>
              <a:rPr lang="en-US" sz="5100" dirty="0" err="1"/>
              <a:t>Deca</a:t>
            </a:r>
            <a:r>
              <a:rPr lang="en-US" sz="5100" dirty="0"/>
              <a:t> ne </a:t>
            </a:r>
            <a:r>
              <a:rPr lang="en-US" sz="5100" dirty="0" err="1"/>
              <a:t>razvijaju</a:t>
            </a:r>
            <a:r>
              <a:rPr lang="en-US" sz="5100" dirty="0"/>
              <a:t> </a:t>
            </a:r>
            <a:r>
              <a:rPr lang="en-US" sz="5100" dirty="0" err="1"/>
              <a:t>samopouzdanje</a:t>
            </a:r>
            <a:r>
              <a:rPr lang="en-US" sz="5100" dirty="0"/>
              <a:t>, </a:t>
            </a:r>
            <a:r>
              <a:rPr lang="en-US" sz="5100" dirty="0" err="1"/>
              <a:t>već</a:t>
            </a:r>
            <a:r>
              <a:rPr lang="en-US" sz="5100" dirty="0"/>
              <a:t> se </a:t>
            </a:r>
            <a:r>
              <a:rPr lang="en-US" sz="5100" dirty="0" err="1"/>
              <a:t>suviše</a:t>
            </a:r>
            <a:r>
              <a:rPr lang="en-US" sz="5100" dirty="0"/>
              <a:t> </a:t>
            </a:r>
            <a:r>
              <a:rPr lang="en-US" sz="5100" dirty="0" err="1"/>
              <a:t>oslanjaju</a:t>
            </a:r>
            <a:r>
              <a:rPr lang="en-US" sz="5100" dirty="0"/>
              <a:t> </a:t>
            </a:r>
            <a:r>
              <a:rPr lang="en-US" sz="5100" dirty="0" err="1"/>
              <a:t>na</a:t>
            </a:r>
            <a:r>
              <a:rPr lang="en-US" sz="5100" dirty="0"/>
              <a:t> </a:t>
            </a:r>
            <a:r>
              <a:rPr lang="en-US" sz="5100" dirty="0" err="1"/>
              <a:t>druge</a:t>
            </a:r>
            <a:endParaRPr lang="en-US" sz="5100" dirty="0"/>
          </a:p>
          <a:p>
            <a:pPr lvl="0"/>
            <a:r>
              <a:rPr lang="en-US" sz="5100" dirty="0" err="1"/>
              <a:t>Za</a:t>
            </a:r>
            <a:r>
              <a:rPr lang="en-US" sz="5100" dirty="0"/>
              <a:t> </a:t>
            </a:r>
            <a:r>
              <a:rPr lang="en-US" sz="5100" dirty="0" err="1"/>
              <a:t>svoje</a:t>
            </a:r>
            <a:r>
              <a:rPr lang="en-US" sz="5100" dirty="0"/>
              <a:t> </a:t>
            </a:r>
            <a:r>
              <a:rPr lang="en-US" sz="5100" dirty="0" err="1"/>
              <a:t>greške</a:t>
            </a:r>
            <a:r>
              <a:rPr lang="en-US" sz="5100" dirty="0"/>
              <a:t> </a:t>
            </a:r>
            <a:r>
              <a:rPr lang="en-US" sz="5100" dirty="0" err="1"/>
              <a:t>krive</a:t>
            </a:r>
            <a:r>
              <a:rPr lang="en-US" sz="5100" dirty="0"/>
              <a:t> </a:t>
            </a:r>
            <a:r>
              <a:rPr lang="en-US" sz="5100" dirty="0" err="1"/>
              <a:t>druge</a:t>
            </a:r>
            <a:r>
              <a:rPr lang="en-US" sz="5100" dirty="0"/>
              <a:t> – </a:t>
            </a:r>
            <a:r>
              <a:rPr lang="en-US" sz="5100" dirty="0" err="1"/>
              <a:t>vršnjake</a:t>
            </a:r>
            <a:r>
              <a:rPr lang="en-US" sz="5100" dirty="0"/>
              <a:t> </a:t>
            </a:r>
            <a:r>
              <a:rPr lang="en-US" sz="5100" err="1"/>
              <a:t>ili</a:t>
            </a:r>
            <a:r>
              <a:rPr lang="en-US" sz="5100"/>
              <a:t> </a:t>
            </a:r>
            <a:r>
              <a:rPr lang="en-US" sz="5100" smtClean="0"/>
              <a:t>odrasle</a:t>
            </a:r>
            <a:r>
              <a:rPr lang="sr-Latn-RS" sz="5100" smtClean="0"/>
              <a:t> ili izražavaju osećanje krivice</a:t>
            </a:r>
            <a:endParaRPr lang="en-US" sz="5100" dirty="0"/>
          </a:p>
          <a:p>
            <a:pPr lvl="0"/>
            <a:r>
              <a:rPr lang="en-US" sz="5100" dirty="0" err="1"/>
              <a:t>Kriju</a:t>
            </a:r>
            <a:r>
              <a:rPr lang="en-US" sz="5100" dirty="0"/>
              <a:t> </a:t>
            </a:r>
            <a:r>
              <a:rPr lang="en-US" sz="5100" err="1"/>
              <a:t>greške</a:t>
            </a:r>
            <a:r>
              <a:rPr lang="en-US" sz="5100"/>
              <a:t> </a:t>
            </a:r>
            <a:r>
              <a:rPr lang="sr-Latn-RS" sz="5100" smtClean="0"/>
              <a:t>od roditelja </a:t>
            </a:r>
            <a:r>
              <a:rPr lang="en-US" sz="5100" smtClean="0"/>
              <a:t>zbog </a:t>
            </a:r>
            <a:r>
              <a:rPr lang="en-US" sz="5100" dirty="0" err="1"/>
              <a:t>straha</a:t>
            </a:r>
            <a:r>
              <a:rPr lang="en-US" sz="5100" dirty="0"/>
              <a:t> </a:t>
            </a:r>
            <a:r>
              <a:rPr lang="en-US" sz="5100" dirty="0" err="1"/>
              <a:t>od</a:t>
            </a:r>
            <a:r>
              <a:rPr lang="en-US" sz="5100" dirty="0"/>
              <a:t> </a:t>
            </a:r>
            <a:r>
              <a:rPr lang="en-US" sz="5100" dirty="0" err="1"/>
              <a:t>kazne</a:t>
            </a:r>
            <a:r>
              <a:rPr lang="en-US" sz="5100"/>
              <a:t>, </a:t>
            </a:r>
            <a:endParaRPr lang="sr-Latn-RS" sz="5100" smtClean="0"/>
          </a:p>
          <a:p>
            <a:pPr lvl="0"/>
            <a:r>
              <a:rPr lang="sr-Latn-RS" sz="5100" smtClean="0"/>
              <a:t>T</a:t>
            </a:r>
            <a:r>
              <a:rPr lang="en-US" sz="5100" smtClean="0"/>
              <a:t>eško </a:t>
            </a:r>
            <a:r>
              <a:rPr lang="en-US" sz="5100" err="1"/>
              <a:t>prihvataju</a:t>
            </a:r>
            <a:r>
              <a:rPr lang="en-US" sz="5100"/>
              <a:t> </a:t>
            </a:r>
            <a:r>
              <a:rPr lang="en-US" sz="5100" smtClean="0"/>
              <a:t>odgovornost</a:t>
            </a:r>
            <a:r>
              <a:rPr lang="sr-Latn-RS" sz="5100" smtClean="0"/>
              <a:t> (jer nisu osvojili zrelost)</a:t>
            </a:r>
            <a:endParaRPr lang="en-US" sz="5100" dirty="0"/>
          </a:p>
          <a:p>
            <a:pPr lvl="0"/>
            <a:r>
              <a:rPr lang="en-US" sz="5100" dirty="0" err="1"/>
              <a:t>Sklona</a:t>
            </a:r>
            <a:r>
              <a:rPr lang="en-US" sz="5100" dirty="0"/>
              <a:t> </a:t>
            </a:r>
            <a:r>
              <a:rPr lang="en-US" sz="5100" dirty="0" err="1"/>
              <a:t>su</a:t>
            </a:r>
            <a:r>
              <a:rPr lang="en-US" sz="5100" dirty="0"/>
              <a:t> </a:t>
            </a:r>
            <a:r>
              <a:rPr lang="en-US" sz="5100" dirty="0" err="1"/>
              <a:t>da</a:t>
            </a:r>
            <a:r>
              <a:rPr lang="en-US" sz="5100" dirty="0"/>
              <a:t> se </a:t>
            </a:r>
            <a:r>
              <a:rPr lang="en-US" sz="5100" dirty="0" err="1"/>
              <a:t>ponašaju</a:t>
            </a:r>
            <a:r>
              <a:rPr lang="en-US" sz="5100" dirty="0"/>
              <a:t> </a:t>
            </a:r>
            <a:r>
              <a:rPr lang="en-US" sz="5100" dirty="0" err="1"/>
              <a:t>poslušno</a:t>
            </a:r>
            <a:r>
              <a:rPr lang="en-US" sz="5100" dirty="0"/>
              <a:t> </a:t>
            </a:r>
            <a:r>
              <a:rPr lang="en-US" sz="5100" dirty="0" err="1"/>
              <a:t>i</a:t>
            </a:r>
            <a:r>
              <a:rPr lang="en-US" sz="5100" dirty="0"/>
              <a:t> </a:t>
            </a:r>
            <a:r>
              <a:rPr lang="en-US" sz="5100" dirty="0" err="1"/>
              <a:t>jako</a:t>
            </a:r>
            <a:r>
              <a:rPr lang="en-US" sz="5100" dirty="0"/>
              <a:t> </a:t>
            </a:r>
            <a:r>
              <a:rPr lang="en-US" sz="5100" dirty="0" err="1"/>
              <a:t>tiho</a:t>
            </a:r>
            <a:r>
              <a:rPr lang="en-US" sz="5100" dirty="0"/>
              <a:t>, </a:t>
            </a:r>
            <a:r>
              <a:rPr lang="en-US" sz="5100" dirty="0" err="1"/>
              <a:t>ili</a:t>
            </a:r>
            <a:r>
              <a:rPr lang="en-US" sz="5100" dirty="0"/>
              <a:t> </a:t>
            </a:r>
            <a:r>
              <a:rPr lang="en-US" sz="5100" dirty="0" err="1"/>
              <a:t>neprijateljski</a:t>
            </a:r>
            <a:r>
              <a:rPr lang="en-US" sz="5100" dirty="0"/>
              <a:t> </a:t>
            </a:r>
            <a:r>
              <a:rPr lang="en-US" sz="5100" dirty="0" err="1"/>
              <a:t>prema</a:t>
            </a:r>
            <a:r>
              <a:rPr lang="en-US" sz="5100" dirty="0"/>
              <a:t> </a:t>
            </a:r>
            <a:r>
              <a:rPr lang="en-US" sz="5100" err="1"/>
              <a:t>slabijima</a:t>
            </a:r>
            <a:r>
              <a:rPr lang="en-US" sz="5100"/>
              <a:t> </a:t>
            </a:r>
            <a:r>
              <a:rPr lang="en-US" sz="5100" smtClean="0"/>
              <a:t>(u </a:t>
            </a:r>
            <a:r>
              <a:rPr lang="en-US" sz="5100" dirty="0" err="1"/>
              <a:t>školi</a:t>
            </a:r>
            <a:r>
              <a:rPr lang="en-US" sz="5100" dirty="0"/>
              <a:t>) </a:t>
            </a:r>
            <a:r>
              <a:rPr lang="en-US" sz="5100" dirty="0" err="1"/>
              <a:t>oponašajući</a:t>
            </a:r>
            <a:r>
              <a:rPr lang="en-US" sz="5100" dirty="0"/>
              <a:t> model </a:t>
            </a:r>
            <a:r>
              <a:rPr lang="en-US" sz="5100" dirty="0" err="1"/>
              <a:t>autoritarnosti</a:t>
            </a:r>
            <a:r>
              <a:rPr lang="en-US" sz="5100" dirty="0"/>
              <a:t> </a:t>
            </a:r>
            <a:r>
              <a:rPr lang="en-US" sz="5100" dirty="0" err="1" smtClean="0"/>
              <a:t>roditelj</a:t>
            </a:r>
            <a:r>
              <a:rPr lang="en-US" sz="5100" dirty="0" err="1"/>
              <a:t>a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/>
            </a:r>
            <a:br>
              <a:rPr lang="sr-Latn-RS" smtClean="0"/>
            </a:br>
            <a:r>
              <a:rPr lang="en-US" smtClean="0"/>
              <a:t>Popustljivi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brižni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mtClean="0"/>
              <a:t>Podrazumeva </a:t>
            </a:r>
            <a:r>
              <a:rPr lang="en-US" dirty="0"/>
              <a:t>se </a:t>
            </a:r>
            <a:r>
              <a:rPr lang="en-US" dirty="0" err="1"/>
              <a:t>da</a:t>
            </a:r>
            <a:r>
              <a:rPr lang="en-US" dirty="0"/>
              <a:t> je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sloboda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odrasli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err="1"/>
              <a:t>kontrolišu</a:t>
            </a:r>
            <a:r>
              <a:rPr lang="en-US"/>
              <a:t> </a:t>
            </a:r>
            <a:r>
              <a:rPr lang="en-US" smtClean="0"/>
              <a:t>(često </a:t>
            </a:r>
            <a:r>
              <a:rPr lang="en-US" dirty="0"/>
              <a:t>je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odrastanju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premalo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decom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disciplinovanje</a:t>
            </a:r>
            <a:endParaRPr lang="en-US" dirty="0"/>
          </a:p>
          <a:p>
            <a:pPr lvl="0"/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uzratu</a:t>
            </a:r>
            <a:r>
              <a:rPr lang="en-US" dirty="0"/>
              <a:t> ne </a:t>
            </a:r>
            <a:r>
              <a:rPr lang="en-US" dirty="0" err="1"/>
              <a:t>umeju</a:t>
            </a:r>
            <a:r>
              <a:rPr lang="en-US" dirty="0"/>
              <a:t> </a:t>
            </a:r>
            <a:r>
              <a:rPr lang="en-US" dirty="0" err="1"/>
              <a:t>dobro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procenjuju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siutacije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nalaze</a:t>
            </a:r>
            <a:endParaRPr lang="en-US" dirty="0"/>
          </a:p>
          <a:p>
            <a:pPr lvl="0"/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brižni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saosećajni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osećanje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err="1"/>
              <a:t>zaštićenosti</a:t>
            </a:r>
            <a:r>
              <a:rPr lang="en-US"/>
              <a:t> </a:t>
            </a:r>
            <a:r>
              <a:rPr lang="en-US" smtClean="0"/>
              <a:t>(koje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samoprocene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preterano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,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vršnjaci</a:t>
            </a:r>
            <a:r>
              <a:rPr lang="en-US" dirty="0"/>
              <a:t> o </a:t>
            </a:r>
            <a:r>
              <a:rPr lang="en-US" dirty="0" err="1" smtClean="0"/>
              <a:t>njima</a:t>
            </a:r>
            <a:endParaRPr lang="en-US" dirty="0" smtClean="0"/>
          </a:p>
          <a:p>
            <a:pPr lvl="0"/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jasna</a:t>
            </a:r>
            <a:r>
              <a:rPr lang="en-US" dirty="0"/>
              <a:t> </a:t>
            </a:r>
            <a:r>
              <a:rPr lang="en-US" dirty="0" err="1"/>
              <a:t>određenja</a:t>
            </a:r>
            <a:r>
              <a:rPr lang="en-US" dirty="0"/>
              <a:t> o </a:t>
            </a:r>
            <a:r>
              <a:rPr lang="en-US" err="1"/>
              <a:t>prioritetima</a:t>
            </a:r>
            <a:r>
              <a:rPr lang="en-US"/>
              <a:t> </a:t>
            </a:r>
            <a:r>
              <a:rPr lang="en-US" smtClean="0"/>
              <a:t>(npr</a:t>
            </a:r>
            <a:r>
              <a:rPr lang="en-US" dirty="0"/>
              <a:t>. </a:t>
            </a:r>
            <a:r>
              <a:rPr lang="en-US" dirty="0" err="1"/>
              <a:t>uspeh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, </a:t>
            </a:r>
            <a:r>
              <a:rPr lang="en-US" dirty="0" err="1"/>
              <a:t>dru</a:t>
            </a:r>
            <a:r>
              <a:rPr lang="sr-Latn-CS" dirty="0"/>
              <a:t>ž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prioriteti</a:t>
            </a:r>
            <a:r>
              <a:rPr lang="en-US" dirty="0"/>
              <a:t> </a:t>
            </a:r>
            <a:r>
              <a:rPr lang="en-US" dirty="0" err="1"/>
              <a:t>ugodnost</a:t>
            </a:r>
            <a:r>
              <a:rPr lang="en-US" dirty="0"/>
              <a:t>, </a:t>
            </a:r>
            <a:r>
              <a:rPr lang="en-US" dirty="0" err="1"/>
              <a:t>razonoda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pPr lvl="0"/>
            <a:r>
              <a:rPr lang="en-US" dirty="0"/>
              <a:t>Ne </a:t>
            </a:r>
            <a:r>
              <a:rPr lang="en-US" dirty="0" err="1"/>
              <a:t>stimuliše</a:t>
            </a:r>
            <a:r>
              <a:rPr lang="en-US" dirty="0"/>
              <a:t> se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obaveza</a:t>
            </a:r>
            <a:endParaRPr lang="en-US" dirty="0"/>
          </a:p>
          <a:p>
            <a:pPr lvl="0"/>
            <a:r>
              <a:rPr lang="en-US" dirty="0" err="1"/>
              <a:t>Očekuju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vole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prihvate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ponašaju</a:t>
            </a:r>
            <a:r>
              <a:rPr lang="en-US" dirty="0"/>
              <a:t>,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zasluga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/>
            </a:r>
            <a:br>
              <a:rPr lang="sr-Latn-RS" smtClean="0"/>
            </a:br>
            <a:r>
              <a:rPr lang="en-US" smtClean="0"/>
              <a:t>Popustljivi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nezainteresovani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dirty="0" err="1"/>
              <a:t>Roditelji</a:t>
            </a:r>
            <a:r>
              <a:rPr lang="en-US" dirty="0"/>
              <a:t> ne </a:t>
            </a:r>
            <a:r>
              <a:rPr lang="en-US" dirty="0" err="1"/>
              <a:t>saosećaju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decom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popustljivi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lakše</a:t>
            </a:r>
            <a:endParaRPr lang="en-US" dirty="0"/>
          </a:p>
          <a:p>
            <a:pPr lvl="0"/>
            <a:r>
              <a:rPr lang="en-US" dirty="0"/>
              <a:t>Ne </a:t>
            </a:r>
            <a:r>
              <a:rPr lang="en-US" dirty="0" err="1"/>
              <a:t>bave</a:t>
            </a:r>
            <a:r>
              <a:rPr lang="en-US" dirty="0"/>
              <a:t> se </a:t>
            </a:r>
            <a:r>
              <a:rPr lang="en-US" dirty="0" err="1"/>
              <a:t>vaspitanjem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, </a:t>
            </a:r>
            <a:r>
              <a:rPr lang="en-US" dirty="0" err="1"/>
              <a:t>uvođenjem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usvajanja</a:t>
            </a:r>
            <a:endParaRPr lang="en-US" dirty="0"/>
          </a:p>
          <a:p>
            <a:pPr lvl="0"/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brižni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saosećajni</a:t>
            </a:r>
            <a:r>
              <a:rPr lang="en-US" dirty="0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smtClean="0"/>
              <a:t>ne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decu</a:t>
            </a:r>
            <a:endParaRPr lang="en-US" dirty="0"/>
          </a:p>
          <a:p>
            <a:pPr lvl="0"/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u </a:t>
            </a:r>
            <a:r>
              <a:rPr lang="en-US" dirty="0" err="1"/>
              <a:t>materijalnom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prepuštena</a:t>
            </a:r>
            <a:r>
              <a:rPr lang="en-US" dirty="0"/>
              <a:t> </a:t>
            </a:r>
            <a:r>
              <a:rPr lang="en-US" dirty="0" err="1"/>
              <a:t>sebi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64163"/>
          </a:xfrm>
        </p:spPr>
        <p:txBody>
          <a:bodyPr/>
          <a:lstStyle/>
          <a:p>
            <a:pPr lvl="0"/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nisko</a:t>
            </a:r>
            <a:r>
              <a:rPr lang="en-US" dirty="0"/>
              <a:t> </a:t>
            </a:r>
            <a:r>
              <a:rPr lang="en-US" dirty="0" err="1"/>
              <a:t>samopoštovanje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osećajem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vredna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roditeljima</a:t>
            </a:r>
            <a:r>
              <a:rPr lang="en-US" dirty="0"/>
              <a:t>,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svetu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sebe</a:t>
            </a:r>
            <a:endParaRPr lang="en-US" dirty="0"/>
          </a:p>
          <a:p>
            <a:pPr lvl="0"/>
            <a:r>
              <a:rPr lang="en-US" dirty="0" err="1"/>
              <a:t>Ponašaju</a:t>
            </a:r>
            <a:r>
              <a:rPr lang="en-US" dirty="0"/>
              <a:t> se </a:t>
            </a:r>
            <a:r>
              <a:rPr lang="en-US" dirty="0" err="1"/>
              <a:t>hladno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veštine</a:t>
            </a:r>
            <a:endParaRPr lang="en-US" dirty="0"/>
          </a:p>
          <a:p>
            <a:pPr lvl="0"/>
            <a:r>
              <a:rPr lang="sr-Latn-RS" smtClean="0"/>
              <a:t>Povodljivi su, s</a:t>
            </a:r>
            <a:r>
              <a:rPr lang="en-US" smtClean="0"/>
              <a:t>kloni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problematične</a:t>
            </a:r>
            <a:r>
              <a:rPr lang="en-US" dirty="0"/>
              <a:t> </a:t>
            </a:r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err="1"/>
              <a:t>drugih</a:t>
            </a:r>
            <a:r>
              <a:rPr lang="en-US"/>
              <a:t> </a:t>
            </a:r>
            <a:r>
              <a:rPr lang="en-US" smtClean="0"/>
              <a:t>(pošto </a:t>
            </a:r>
            <a:r>
              <a:rPr lang="en-US" smtClean="0"/>
              <a:t>pozitivni obrasci nisu </a:t>
            </a:r>
            <a:r>
              <a:rPr lang="en-US" dirty="0" err="1"/>
              <a:t>izgrađeni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Brižni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zahtevni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sr-Latn-RS" smtClean="0"/>
              <a:t>Sa detetoma se bavi, ono</a:t>
            </a:r>
            <a:r>
              <a:rPr lang="en-US" smtClean="0"/>
              <a:t> </a:t>
            </a:r>
            <a:r>
              <a:rPr lang="en-US" dirty="0"/>
              <a:t>se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mu se </a:t>
            </a:r>
            <a:r>
              <a:rPr lang="en-US" dirty="0" err="1"/>
              <a:t>stavlja</a:t>
            </a:r>
            <a:r>
              <a:rPr lang="en-US" dirty="0"/>
              <a:t> do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očekuje</a:t>
            </a:r>
            <a:endParaRPr lang="en-US" dirty="0"/>
          </a:p>
          <a:p>
            <a:pPr lvl="0"/>
            <a:r>
              <a:rPr lang="en-US" dirty="0" err="1"/>
              <a:t>Deci</a:t>
            </a:r>
            <a:r>
              <a:rPr lang="en-US" dirty="0"/>
              <a:t> se </a:t>
            </a:r>
            <a:r>
              <a:rPr lang="en-US" dirty="0" err="1"/>
              <a:t>objašnjavaju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se </a:t>
            </a:r>
            <a:r>
              <a:rPr lang="en-US" dirty="0" err="1"/>
              <a:t>samokontrola</a:t>
            </a:r>
            <a:endParaRPr lang="en-US" dirty="0"/>
          </a:p>
          <a:p>
            <a:pPr lvl="0"/>
            <a:r>
              <a:rPr lang="en-US" dirty="0" err="1"/>
              <a:t>Podrazumeva</a:t>
            </a:r>
            <a:r>
              <a:rPr lang="en-US" dirty="0"/>
              <a:t> se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izborima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važnim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endParaRPr lang="en-US" dirty="0"/>
          </a:p>
          <a:p>
            <a:pPr lvl="0"/>
            <a:r>
              <a:rPr lang="sr-Latn-RS" smtClean="0"/>
              <a:t>Roditelji su b</a:t>
            </a:r>
            <a:r>
              <a:rPr lang="en-US" smtClean="0"/>
              <a:t>rižni i </a:t>
            </a:r>
            <a:r>
              <a:rPr lang="en-US" dirty="0" err="1"/>
              <a:t>saosećajni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16563"/>
          </a:xfrm>
        </p:spPr>
        <p:txBody>
          <a:bodyPr/>
          <a:lstStyle/>
          <a:p>
            <a:pPr lvl="0"/>
            <a:r>
              <a:rPr lang="en-US" dirty="0" err="1"/>
              <a:t>Traži</a:t>
            </a:r>
            <a:r>
              <a:rPr lang="en-US" dirty="0"/>
              <a:t> se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err="1"/>
              <a:t>svoje</a:t>
            </a:r>
            <a:r>
              <a:rPr lang="en-US"/>
              <a:t> </a:t>
            </a:r>
            <a:r>
              <a:rPr lang="en-US" smtClean="0"/>
              <a:t>potencijale</a:t>
            </a:r>
            <a:endParaRPr lang="sr-Latn-RS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Briga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 </a:t>
            </a:r>
            <a:r>
              <a:rPr lang="en-US" dirty="0" err="1"/>
              <a:t>poručuje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roditelje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err="1"/>
              <a:t>podiže</a:t>
            </a:r>
            <a:r>
              <a:rPr lang="en-US"/>
              <a:t> </a:t>
            </a:r>
            <a:r>
              <a:rPr lang="en-US" smtClean="0"/>
              <a:t>samopouzdanje</a:t>
            </a:r>
            <a:endParaRPr lang="en-US" dirty="0"/>
          </a:p>
          <a:p>
            <a:pPr lvl="0"/>
            <a:r>
              <a:rPr lang="en-US" dirty="0" err="1"/>
              <a:t>Sprovodi</a:t>
            </a:r>
            <a:r>
              <a:rPr lang="en-US" dirty="0"/>
              <a:t> se </a:t>
            </a:r>
            <a:r>
              <a:rPr lang="en-US" dirty="0" err="1"/>
              <a:t>razumna</a:t>
            </a:r>
            <a:r>
              <a:rPr lang="en-US" dirty="0"/>
              <a:t> 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nadgledanja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err="1"/>
              <a:t>života</a:t>
            </a:r>
            <a:r>
              <a:rPr lang="en-US"/>
              <a:t> </a:t>
            </a:r>
            <a:r>
              <a:rPr lang="en-US" smtClean="0"/>
              <a:t>dece</a:t>
            </a:r>
            <a:endParaRPr lang="en-US" dirty="0"/>
          </a:p>
          <a:p>
            <a:pPr lvl="0"/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šanse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odraste</a:t>
            </a:r>
            <a:r>
              <a:rPr lang="en-US" dirty="0"/>
              <a:t> u </a:t>
            </a:r>
            <a:r>
              <a:rPr lang="en-US" dirty="0" err="1"/>
              <a:t>zrelu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VASPITINI STILOVI U PORODICI   </vt:lpstr>
      <vt:lpstr>Autoritarni vaspitni stil: </vt:lpstr>
      <vt:lpstr>Slide 3</vt:lpstr>
      <vt:lpstr> Popustljivi i brižni stil: </vt:lpstr>
      <vt:lpstr>Slide 5</vt:lpstr>
      <vt:lpstr> Popustljivi i nezainteresovani stil: </vt:lpstr>
      <vt:lpstr>Slide 7</vt:lpstr>
      <vt:lpstr>  Brižni i zahtevni stil:  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VASPITINI STILOVI U PORODICI   </dc:title>
  <dc:creator>Fasper</dc:creator>
  <cp:lastModifiedBy>Fasper</cp:lastModifiedBy>
  <cp:revision>10</cp:revision>
  <dcterms:created xsi:type="dcterms:W3CDTF">2012-12-23T14:03:21Z</dcterms:created>
  <dcterms:modified xsi:type="dcterms:W3CDTF">2018-03-25T16:31:44Z</dcterms:modified>
</cp:coreProperties>
</file>